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9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7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3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90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7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2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1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0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3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6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4B9FA57-1994-4A85-8F7D-873CF629C3A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335C047-3D84-49EA-9966-9F817B58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ПРЕЗЕНТАЦІЯ </a:t>
            </a:r>
            <a:r>
              <a:rPr lang="uk-UA" sz="3200" dirty="0" smtClean="0"/>
              <a:t>КУРСУ</a:t>
            </a:r>
            <a:br>
              <a:rPr lang="uk-UA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uk-UA" sz="3200" dirty="0"/>
              <a:t>«</a:t>
            </a:r>
            <a:r>
              <a:rPr lang="ru-RU" sz="3200" b="1" dirty="0"/>
              <a:t>Т</a:t>
            </a:r>
            <a:r>
              <a:rPr lang="uk-UA" sz="3200" b="1" dirty="0"/>
              <a:t>ИПОЛОГІЯ СТИЛІВ І НАПРЯМІВ У ЛІТЕРАТУРНОМУ ПРОЦЕСІ МЕЖІ </a:t>
            </a:r>
            <a:r>
              <a:rPr lang="en-US" sz="3200" b="1" dirty="0"/>
              <a:t>XIX</a:t>
            </a:r>
            <a:r>
              <a:rPr lang="ru-RU" sz="3200" b="1" dirty="0"/>
              <a:t>-</a:t>
            </a:r>
            <a:r>
              <a:rPr lang="en-US" sz="3200" b="1" dirty="0"/>
              <a:t>XX</a:t>
            </a:r>
            <a:r>
              <a:rPr lang="uk-UA" sz="3200" b="1" dirty="0"/>
              <a:t> ст</a:t>
            </a:r>
            <a:r>
              <a:rPr lang="uk-UA" sz="3200" b="1" dirty="0" smtClean="0"/>
              <a:t>.»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983934"/>
            <a:ext cx="8767860" cy="1388165"/>
          </a:xfrm>
        </p:spPr>
        <p:txBody>
          <a:bodyPr/>
          <a:lstStyle/>
          <a:p>
            <a:r>
              <a:rPr lang="uk-UA" dirty="0"/>
              <a:t>кандидата філологічних наук, доцента Ткаченко Л.Л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78" y="3905249"/>
            <a:ext cx="3424186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курсу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sz="3200" dirty="0" smtClean="0"/>
              <a:t>надати </a:t>
            </a:r>
            <a:r>
              <a:rPr lang="uk-UA" sz="3200" dirty="0"/>
              <a:t>студентам знання про течії в іспанській літературі межі ХІХ-ХХ століть. </a:t>
            </a:r>
            <a:endParaRPr lang="ru-RU" sz="32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67061"/>
            <a:ext cx="6448425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Виокремлення саме цього періоду пов’язано з тим, що література на зламі століть увібрала в себе риси як ХІХ століття – доби романтизму, реалізму, так і епохи, що зароджувалась, – модернізму. </a:t>
            </a:r>
            <a:endParaRPr lang="ru-RU" dirty="0"/>
          </a:p>
          <a:p>
            <a:r>
              <a:rPr lang="uk-UA" dirty="0"/>
              <a:t>Це призвело до  стильового розмаїття, майже одночасного існування різних художніх течій, шкіл, угруповань, співіснування традиційного реалізму, натуралізму, неоромантизму, модернізму та авангардизму.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25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6981825" cy="4038600"/>
          </a:xfrm>
        </p:spPr>
        <p:txBody>
          <a:bodyPr/>
          <a:lstStyle/>
          <a:p>
            <a:r>
              <a:rPr lang="uk-UA" dirty="0"/>
              <a:t>На літературу межі ХІХ-ХХ століть мала особливий вплив світова філософія:  позитивізм </a:t>
            </a:r>
            <a:r>
              <a:rPr lang="uk-UA" dirty="0" err="1"/>
              <a:t>Конта</a:t>
            </a:r>
            <a:r>
              <a:rPr lang="uk-UA" dirty="0"/>
              <a:t>, еволюційне вчення Спенсера,  інтуїтивізм </a:t>
            </a:r>
            <a:r>
              <a:rPr lang="uk-UA" dirty="0" err="1"/>
              <a:t>Шопенгауера</a:t>
            </a:r>
            <a:r>
              <a:rPr lang="uk-UA" dirty="0"/>
              <a:t>, </a:t>
            </a:r>
            <a:r>
              <a:rPr lang="uk-UA" dirty="0" err="1"/>
              <a:t>ірраціоналістична</a:t>
            </a:r>
            <a:r>
              <a:rPr lang="uk-UA" dirty="0"/>
              <a:t> філософія Бергсона, психоаналітична теорія Фрейда, теорія елітарності Ніцше, філософія екзистенціалізму </a:t>
            </a:r>
            <a:r>
              <a:rPr lang="uk-UA" dirty="0" err="1"/>
              <a:t>К'єркегора</a:t>
            </a:r>
            <a:r>
              <a:rPr lang="uk-UA" dirty="0"/>
              <a:t>, </a:t>
            </a:r>
            <a:r>
              <a:rPr lang="uk-UA" dirty="0" err="1"/>
              <a:t>Ясперса</a:t>
            </a:r>
            <a:r>
              <a:rPr lang="uk-UA" dirty="0"/>
              <a:t>, </a:t>
            </a:r>
            <a:r>
              <a:rPr lang="uk-UA" dirty="0" err="1"/>
              <a:t>Хайдеггера</a:t>
            </a:r>
            <a:r>
              <a:rPr lang="uk-UA" dirty="0"/>
              <a:t>,  Сартра. 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90" y="1965960"/>
            <a:ext cx="3591931" cy="47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588" y="1457326"/>
            <a:ext cx="9872871" cy="2019300"/>
          </a:xfrm>
        </p:spPr>
        <p:txBody>
          <a:bodyPr/>
          <a:lstStyle/>
          <a:p>
            <a:r>
              <a:rPr lang="uk-UA" dirty="0"/>
              <a:t>Іспанська література цього періоду представлена  такими напрямами, як реалізм (</a:t>
            </a:r>
            <a:r>
              <a:rPr lang="uk-UA" dirty="0" err="1"/>
              <a:t>Гальдос</a:t>
            </a:r>
            <a:r>
              <a:rPr lang="uk-UA" dirty="0"/>
              <a:t>, «</a:t>
            </a:r>
            <a:r>
              <a:rPr lang="uk-UA" dirty="0" err="1"/>
              <a:t>Кларін</a:t>
            </a:r>
            <a:r>
              <a:rPr lang="uk-UA" dirty="0"/>
              <a:t>»), натуралізм (</a:t>
            </a:r>
            <a:r>
              <a:rPr lang="uk-UA" dirty="0" err="1"/>
              <a:t>Ібаньєс</a:t>
            </a:r>
            <a:r>
              <a:rPr lang="uk-UA" dirty="0"/>
              <a:t>), «покоління 98 року» (</a:t>
            </a:r>
            <a:r>
              <a:rPr lang="uk-UA" dirty="0" err="1"/>
              <a:t>Унамуно</a:t>
            </a:r>
            <a:r>
              <a:rPr lang="uk-UA" dirty="0"/>
              <a:t>, </a:t>
            </a:r>
            <a:r>
              <a:rPr lang="uk-UA" dirty="0" err="1"/>
              <a:t>Бароха</a:t>
            </a:r>
            <a:r>
              <a:rPr lang="uk-UA" dirty="0"/>
              <a:t>, </a:t>
            </a:r>
            <a:r>
              <a:rPr lang="uk-UA" dirty="0" err="1"/>
              <a:t>Асорін</a:t>
            </a:r>
            <a:r>
              <a:rPr lang="uk-UA" dirty="0"/>
              <a:t>, </a:t>
            </a:r>
            <a:r>
              <a:rPr lang="uk-UA" dirty="0" err="1"/>
              <a:t>Вальє-Інклан</a:t>
            </a:r>
            <a:r>
              <a:rPr lang="uk-UA" dirty="0"/>
              <a:t>),  модернізм (Рубен </a:t>
            </a:r>
            <a:r>
              <a:rPr lang="uk-UA" dirty="0" err="1"/>
              <a:t>Даріо</a:t>
            </a:r>
            <a:r>
              <a:rPr lang="uk-UA" dirty="0"/>
              <a:t>, брати </a:t>
            </a:r>
            <a:r>
              <a:rPr lang="uk-UA" dirty="0" err="1"/>
              <a:t>Мачадо</a:t>
            </a:r>
            <a:r>
              <a:rPr lang="uk-UA" dirty="0"/>
              <a:t>,  </a:t>
            </a:r>
            <a:r>
              <a:rPr lang="uk-UA" dirty="0" err="1"/>
              <a:t>Вільяеспеса</a:t>
            </a:r>
            <a:r>
              <a:rPr lang="uk-UA" dirty="0"/>
              <a:t>),  «покоління 14 року» (Ортега-і-Гассет, </a:t>
            </a:r>
            <a:r>
              <a:rPr lang="uk-UA" dirty="0" err="1"/>
              <a:t>Дорс</a:t>
            </a:r>
            <a:r>
              <a:rPr lang="uk-UA" dirty="0"/>
              <a:t>, Міро, </a:t>
            </a:r>
            <a:r>
              <a:rPr lang="uk-UA" dirty="0" err="1"/>
              <a:t>Рамон</a:t>
            </a:r>
            <a:r>
              <a:rPr lang="uk-UA" dirty="0"/>
              <a:t> Перес Флорес, </a:t>
            </a:r>
            <a:r>
              <a:rPr lang="uk-UA" dirty="0" err="1"/>
              <a:t>Хіменес</a:t>
            </a:r>
            <a:r>
              <a:rPr lang="uk-UA" b="1" dirty="0"/>
              <a:t>)</a:t>
            </a:r>
            <a:r>
              <a:rPr lang="uk-UA" dirty="0"/>
              <a:t>, «покоління 27 року» (</a:t>
            </a:r>
            <a:r>
              <a:rPr lang="uk-UA" dirty="0" err="1"/>
              <a:t>Салінас</a:t>
            </a:r>
            <a:r>
              <a:rPr lang="uk-UA" dirty="0"/>
              <a:t>, </a:t>
            </a:r>
            <a:r>
              <a:rPr lang="uk-UA" dirty="0" err="1"/>
              <a:t>Гільєн</a:t>
            </a:r>
            <a:r>
              <a:rPr lang="uk-UA" dirty="0"/>
              <a:t>, </a:t>
            </a:r>
            <a:r>
              <a:rPr lang="uk-UA" dirty="0" err="1"/>
              <a:t>Алейксандре</a:t>
            </a:r>
            <a:r>
              <a:rPr lang="uk-UA" dirty="0"/>
              <a:t>, Лорка, </a:t>
            </a:r>
            <a:r>
              <a:rPr lang="uk-UA" dirty="0" err="1"/>
              <a:t>Сернуди</a:t>
            </a:r>
            <a:r>
              <a:rPr lang="uk-UA" dirty="0"/>
              <a:t>, </a:t>
            </a:r>
            <a:r>
              <a:rPr lang="uk-UA" dirty="0" err="1"/>
              <a:t>Алонсо</a:t>
            </a:r>
            <a:r>
              <a:rPr lang="uk-UA" dirty="0"/>
              <a:t>, Альберті). 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4" y="3619024"/>
            <a:ext cx="2124075" cy="2867501"/>
          </a:xfrm>
          <a:prstGeom prst="rect">
            <a:avLst/>
          </a:prstGeom>
        </p:spPr>
      </p:pic>
      <p:pic>
        <p:nvPicPr>
          <p:cNvPr id="1026" name="Picture 2" descr="Рубен Дарио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04" y="3886200"/>
            <a:ext cx="1763378" cy="26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едерико Гарсиа Лорка. &quot;Христос. Драматическая поэма&quot;.: paleshi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4189811"/>
            <a:ext cx="1569507" cy="22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0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/>
              <a:t>Програмн</a:t>
            </a:r>
            <a:r>
              <a:rPr lang="uk-UA" sz="3100" b="1" dirty="0" err="1"/>
              <a:t>ими</a:t>
            </a:r>
            <a:r>
              <a:rPr lang="ru-RU" sz="3100" b="1" dirty="0"/>
              <a:t> результат</a:t>
            </a:r>
            <a:r>
              <a:rPr lang="uk-UA" sz="3100" b="1" dirty="0" err="1"/>
              <a:t>ам</a:t>
            </a:r>
            <a:r>
              <a:rPr lang="ru-RU" sz="3100" b="1" dirty="0"/>
              <a:t>и </a:t>
            </a:r>
            <a:r>
              <a:rPr lang="ru-RU" sz="3100" b="1" dirty="0" err="1"/>
              <a:t>навчання</a:t>
            </a:r>
            <a:r>
              <a:rPr lang="ru-RU" sz="3100" b="1" dirty="0"/>
              <a:t> </a:t>
            </a:r>
            <a:r>
              <a:rPr lang="uk-UA" sz="3100" dirty="0"/>
              <a:t>курсу «</a:t>
            </a:r>
            <a:r>
              <a:rPr lang="ru-RU" sz="3100" dirty="0"/>
              <a:t>Т</a:t>
            </a:r>
            <a:r>
              <a:rPr lang="uk-UA" sz="3100" dirty="0" err="1"/>
              <a:t>ипологія</a:t>
            </a:r>
            <a:r>
              <a:rPr lang="uk-UA" sz="3100" dirty="0"/>
              <a:t> стилів і напрямів у літературному процесі межі </a:t>
            </a:r>
            <a:r>
              <a:rPr lang="en-US" sz="3100" dirty="0"/>
              <a:t>XIX</a:t>
            </a:r>
            <a:r>
              <a:rPr lang="ru-RU" sz="3100" dirty="0"/>
              <a:t>-</a:t>
            </a:r>
            <a:r>
              <a:rPr lang="en-US" sz="3100" dirty="0"/>
              <a:t>XX</a:t>
            </a:r>
            <a:r>
              <a:rPr lang="uk-UA" sz="3100" dirty="0"/>
              <a:t> ст</a:t>
            </a:r>
            <a:r>
              <a:rPr lang="uk-UA" sz="3100" b="1" dirty="0"/>
              <a:t>.</a:t>
            </a:r>
            <a:r>
              <a:rPr lang="uk-UA" sz="3100" dirty="0"/>
              <a:t>» є</a:t>
            </a:r>
            <a:r>
              <a:rPr lang="uk-UA" sz="31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Знання </a:t>
            </a:r>
            <a:r>
              <a:rPr lang="uk-UA" dirty="0"/>
              <a:t>специфіки перебігу літературного процесу різних країн в історико-культурному контексті; володіння різними видами аналізу художнього твору, вміння визначати його жанрово-стильову своєрідність, місце в літературному процесі, традиції й новаторство, зв’язок твору із фольклором, міфологією, релігією, філософією, значення для національної та світової культури.            Знання </a:t>
            </a:r>
            <a:r>
              <a:rPr lang="uk-UA" dirty="0" err="1"/>
              <a:t>мовних</a:t>
            </a:r>
            <a:r>
              <a:rPr lang="uk-UA" dirty="0"/>
              <a:t> норм, соціокультурної ситуації розвитку української та іспанської мов, особливості використання </a:t>
            </a:r>
            <a:r>
              <a:rPr lang="uk-UA" dirty="0" err="1"/>
              <a:t>мовних</a:t>
            </a:r>
            <a:r>
              <a:rPr lang="uk-UA" dirty="0"/>
              <a:t> одиниць у певному контексті.  </a:t>
            </a:r>
            <a:endParaRPr lang="ru-RU" dirty="0"/>
          </a:p>
          <a:p>
            <a:r>
              <a:rPr lang="uk-UA" dirty="0"/>
              <a:t>Знання</a:t>
            </a:r>
            <a:r>
              <a:rPr lang="uk-UA" b="1" dirty="0"/>
              <a:t> </a:t>
            </a:r>
            <a:r>
              <a:rPr lang="uk-UA" dirty="0"/>
              <a:t>сучасних філологічних й дидактичних засад навчання іспанської мови і літератури та вміння творчо використовувати отримані знання у процесі вирішення професійних завдань для забезпечення якості освітнього процесу в загальноосвітніх навчальних закладах. </a:t>
            </a:r>
            <a:endParaRPr lang="ru-RU" dirty="0"/>
          </a:p>
          <a:p>
            <a:r>
              <a:rPr lang="uk-UA" dirty="0"/>
              <a:t>Уміння аналізувати, діагностувати та корегувати власну педагогічну діяльність з метою підвищення ефективності освітнього процесу.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06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контролю 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екзамен.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79" y="2319239"/>
            <a:ext cx="3759696" cy="43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7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</TotalTime>
  <Words>362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Corbel</vt:lpstr>
      <vt:lpstr>Базис</vt:lpstr>
      <vt:lpstr>ПРЕЗЕНТАЦІЯ КУРСУ  «ТИПОЛОГІЯ СТИЛІВ І НАПРЯМІВ У ЛІТЕРАТУРНОМУ ПРОЦЕСІ МЕЖІ XIX-XX ст.»</vt:lpstr>
      <vt:lpstr>Мета курсу </vt:lpstr>
      <vt:lpstr>Презентация PowerPoint</vt:lpstr>
      <vt:lpstr>Презентация PowerPoint</vt:lpstr>
      <vt:lpstr>Презентация PowerPoint</vt:lpstr>
      <vt:lpstr>Програмними результатами навчання курсу «Типологія стилів і напрямів у літературному процесі межі XIX-XX ст.» є: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  «ТИПОЛОГІЯ СТИЛІВ І НАПРЯМІВ У ЛІТЕРАТУРНОМУ ПРОЦЕСІ МЕЖІ XIX-XX ст.»</dc:title>
  <dc:creator>Olga Sverdlova</dc:creator>
  <cp:lastModifiedBy>Olga Sverdlova</cp:lastModifiedBy>
  <cp:revision>2</cp:revision>
  <dcterms:created xsi:type="dcterms:W3CDTF">2020-08-24T18:28:38Z</dcterms:created>
  <dcterms:modified xsi:type="dcterms:W3CDTF">2020-08-24T18:46:33Z</dcterms:modified>
</cp:coreProperties>
</file>